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28" roundtripDataSignature="AMtx7mjX5yK8eCEJeVtIKyUa8WCvAwRRc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customschemas.google.com/relationships/presentationmetadata" Target="metadata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12873cda2a5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" name="Google Shape;86;g12873cda2a5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7" name="Google Shape;87;g12873cda2a5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dfd2840e8d_1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8" name="Google Shape;148;gdfd2840e8d_1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9" name="Google Shape;149;gdfd2840e8d_1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20934e773f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1" name="Google Shape;161;g120934e773f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2" name="Google Shape;162;g120934e773f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3" name="Google Shape;183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8" name="Google Shape;188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2" name="Google Shape;92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3" name="Google Shape;193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8" name="Google Shape;198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3" name="Google Shape;203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8" name="Google Shape;208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8" name="Google Shape;98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126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4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4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4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4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46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4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4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4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7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47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4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4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4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37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" name="Google Shape;23;p3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3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3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3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3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9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39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33" name="Google Shape;33;p3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3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3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40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40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9" name="Google Shape;39;p4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4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4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4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41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5" name="Google Shape;45;p41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4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4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4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2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42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" name="Google Shape;52;p42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" name="Google Shape;53;p42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4" name="Google Shape;54;p42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" name="Google Shape;55;p4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4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4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4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44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44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2" name="Google Shape;62;p4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4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4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5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45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45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4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4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4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36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3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3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3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5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6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9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3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2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jpg"/><Relationship Id="rId4" Type="http://schemas.openxmlformats.org/officeDocument/2006/relationships/image" Target="../media/image10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2873cda2a5_0_0"/>
          <p:cNvSpPr txBox="1"/>
          <p:nvPr>
            <p:ph type="title"/>
          </p:nvPr>
        </p:nvSpPr>
        <p:spPr>
          <a:xfrm>
            <a:off x="838200" y="264345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Fuzzy Controller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0"/>
          <p:cNvSpPr txBox="1"/>
          <p:nvPr/>
        </p:nvSpPr>
        <p:spPr>
          <a:xfrm>
            <a:off x="647700" y="563245"/>
            <a:ext cx="10329545" cy="50774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6. liquid-level control; 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7. helicopter model; 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8. automobile speed controller; 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9. braking system controller; 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10. process conuol (includes cement kiln comrol); 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11. robotic control; 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1.2. elevator (aum lift) comrol; 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13. automatic runing control; 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14. cooling plant control; 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15. water uearment; 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16. boiler control; 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17. nuclear reactor control; 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18. power systems control; 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19. air conditioner control (temperature controller); 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20. biological processes; 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21. knowledge based system; 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22. fault detection control unit; 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23. fuzzy hardware implementation and fuzzy computers.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1" id="145" name="Google Shape;145;p11"/>
          <p:cNvPicPr preferRelativeResize="0"/>
          <p:nvPr/>
        </p:nvPicPr>
        <p:blipFill rotWithShape="1">
          <a:blip r:embed="rId3">
            <a:alphaModFix/>
          </a:blip>
          <a:srcRect b="0" l="1808" r="2810" t="0"/>
          <a:stretch/>
        </p:blipFill>
        <p:spPr>
          <a:xfrm>
            <a:off x="1323340" y="691515"/>
            <a:ext cx="9545955" cy="508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dfd2840e8d_1_0"/>
          <p:cNvSpPr txBox="1"/>
          <p:nvPr/>
        </p:nvSpPr>
        <p:spPr>
          <a:xfrm>
            <a:off x="1677075" y="1422500"/>
            <a:ext cx="263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gdfd2840e8d_1_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Fuzzy system Basic Components</a:t>
            </a:r>
            <a:endParaRPr/>
          </a:p>
        </p:txBody>
      </p:sp>
      <p:sp>
        <p:nvSpPr>
          <p:cNvPr id="153" name="Google Shape;153;gdfd2840e8d_1_0"/>
          <p:cNvSpPr txBox="1"/>
          <p:nvPr>
            <p:ph idx="1" type="body"/>
          </p:nvPr>
        </p:nvSpPr>
        <p:spPr>
          <a:xfrm>
            <a:off x="928050" y="1822700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/>
              <a:t>Crisp Input ----&gt;Fuzzification------&gt;Rules----&gt;Defuzzification----&gt;Output Result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2"/>
          <p:cNvSpPr txBox="1"/>
          <p:nvPr/>
        </p:nvSpPr>
        <p:spPr>
          <a:xfrm>
            <a:off x="576580" y="751840"/>
            <a:ext cx="10500900" cy="48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-US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Steps Involved :</a:t>
            </a:r>
            <a:endParaRPr b="1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1.Define the fuzzy membership functions for the state variables (Distance  and Speed). 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2. Define the fuzzy membership function for lhe output variable (break power). 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3. Form the fuzzy rule base system model. 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Based on the fuzzy rules, form the fuzzy associative memory (FAM) table. The values in the FAM table give the output (Break power). 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4. Define the initial conditions 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5. Defuzzification and  carry out simulation for one cycle.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20934e773f_0_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165" name="Google Shape;165;g120934e773f_0_0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/>
              <a:t>Steps and theory from Ch 14 Deepa’s Book 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3" id="170" name="Google Shape;170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9425" y="490855"/>
            <a:ext cx="11335385" cy="59664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2" id="175" name="Google Shape;175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6800" y="960755"/>
            <a:ext cx="10058400" cy="49364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4" id="180" name="Google Shape;180;p15"/>
          <p:cNvPicPr preferRelativeResize="0"/>
          <p:nvPr/>
        </p:nvPicPr>
        <p:blipFill rotWithShape="1">
          <a:blip r:embed="rId3">
            <a:alphaModFix/>
          </a:blip>
          <a:srcRect b="460" l="-373" r="2428" t="-462"/>
          <a:stretch/>
        </p:blipFill>
        <p:spPr>
          <a:xfrm>
            <a:off x="825500" y="163830"/>
            <a:ext cx="10489565" cy="660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3200399" y="-1467133"/>
            <a:ext cx="5063322" cy="90348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17"/>
          <p:cNvPicPr preferRelativeResize="0"/>
          <p:nvPr/>
        </p:nvPicPr>
        <p:blipFill rotWithShape="1">
          <a:blip r:embed="rId3">
            <a:alphaModFix/>
          </a:blip>
          <a:srcRect b="8029" l="6160" r="18482" t="4092"/>
          <a:stretch/>
        </p:blipFill>
        <p:spPr>
          <a:xfrm rot="5400000">
            <a:off x="3193792" y="-1583355"/>
            <a:ext cx="5500048" cy="100315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"/>
          <p:cNvSpPr txBox="1"/>
          <p:nvPr>
            <p:ph type="title"/>
          </p:nvPr>
        </p:nvSpPr>
        <p:spPr>
          <a:xfrm>
            <a:off x="1981200" y="274638"/>
            <a:ext cx="8229600" cy="3794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b="1" lang="en-US" sz="1800"/>
              <a:t>Features of Membership Functions: Core , Support and Boundary</a:t>
            </a:r>
            <a:endParaRPr b="1" sz="1800"/>
          </a:p>
        </p:txBody>
      </p:sp>
      <p:pic>
        <p:nvPicPr>
          <p:cNvPr descr="Features of MF" id="95" name="Google Shape;95;p2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47863" y="819150"/>
            <a:ext cx="8296275" cy="5768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18"/>
          <p:cNvPicPr preferRelativeResize="0"/>
          <p:nvPr/>
        </p:nvPicPr>
        <p:blipFill rotWithShape="1">
          <a:blip r:embed="rId3">
            <a:alphaModFix/>
          </a:blip>
          <a:srcRect b="2060" l="-1889" r="14784" t="11401"/>
          <a:stretch/>
        </p:blipFill>
        <p:spPr>
          <a:xfrm rot="5400000">
            <a:off x="2572792" y="-1426001"/>
            <a:ext cx="6291238" cy="97172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19"/>
          <p:cNvPicPr preferRelativeResize="0"/>
          <p:nvPr/>
        </p:nvPicPr>
        <p:blipFill rotWithShape="1">
          <a:blip r:embed="rId3">
            <a:alphaModFix/>
          </a:blip>
          <a:srcRect b="12217" l="1832" r="6177" t="9428"/>
          <a:stretch/>
        </p:blipFill>
        <p:spPr>
          <a:xfrm rot="5400000">
            <a:off x="2711662" y="-1669266"/>
            <a:ext cx="6368344" cy="99628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20"/>
          <p:cNvPicPr preferRelativeResize="0"/>
          <p:nvPr/>
        </p:nvPicPr>
        <p:blipFill rotWithShape="1">
          <a:blip r:embed="rId3">
            <a:alphaModFix/>
          </a:blip>
          <a:srcRect b="2789" l="2287" r="18559" t="8335"/>
          <a:stretch/>
        </p:blipFill>
        <p:spPr>
          <a:xfrm rot="5400000">
            <a:off x="2770494" y="-1951628"/>
            <a:ext cx="6400801" cy="109045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p21"/>
          <p:cNvPicPr preferRelativeResize="0"/>
          <p:nvPr/>
        </p:nvPicPr>
        <p:blipFill rotWithShape="1">
          <a:blip r:embed="rId3">
            <a:alphaModFix/>
          </a:blip>
          <a:srcRect b="5641" l="3816" r="5790" t="10654"/>
          <a:stretch/>
        </p:blipFill>
        <p:spPr>
          <a:xfrm rot="5400000">
            <a:off x="2922861" y="-1976684"/>
            <a:ext cx="5977722" cy="106953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3"/>
          <p:cNvPicPr preferRelativeResize="0"/>
          <p:nvPr/>
        </p:nvPicPr>
        <p:blipFill rotWithShape="1">
          <a:blip r:embed="rId3">
            <a:alphaModFix/>
          </a:blip>
          <a:srcRect b="1769" l="0" r="0" t="10494"/>
          <a:stretch/>
        </p:blipFill>
        <p:spPr>
          <a:xfrm rot="5400000">
            <a:off x="2477067" y="-1289710"/>
            <a:ext cx="6237025" cy="94715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4"/>
          <p:cNvSpPr txBox="1"/>
          <p:nvPr>
            <p:ph type="title"/>
          </p:nvPr>
        </p:nvSpPr>
        <p:spPr>
          <a:xfrm>
            <a:off x="838200" y="365125"/>
            <a:ext cx="10515600" cy="5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US" sz="2400"/>
              <a:t>Some Popular Membership function</a:t>
            </a:r>
            <a:br>
              <a:rPr lang="en-US" sz="2400"/>
            </a:br>
            <a:endParaRPr sz="2400"/>
          </a:p>
        </p:txBody>
      </p:sp>
      <p:pic>
        <p:nvPicPr>
          <p:cNvPr descr="IMG_3445" id="106" name="Google Shape;106;p4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26759" r="0" t="0"/>
          <a:stretch/>
        </p:blipFill>
        <p:spPr>
          <a:xfrm rot="5400000">
            <a:off x="3470450" y="-141950"/>
            <a:ext cx="5486400" cy="764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G_3446" id="111" name="Google Shape;111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3106738" y="-912812"/>
            <a:ext cx="6156325" cy="8416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G_3447" id="116" name="Google Shape;116;p6"/>
          <p:cNvPicPr preferRelativeResize="0"/>
          <p:nvPr/>
        </p:nvPicPr>
        <p:blipFill rotWithShape="1">
          <a:blip r:embed="rId3">
            <a:alphaModFix/>
          </a:blip>
          <a:srcRect b="13150" l="9187" r="57060" t="3130"/>
          <a:stretch/>
        </p:blipFill>
        <p:spPr>
          <a:xfrm rot="5400000">
            <a:off x="4316413" y="719138"/>
            <a:ext cx="3557587" cy="80359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G_3446" id="117" name="Google Shape;117;p6"/>
          <p:cNvPicPr preferRelativeResize="0"/>
          <p:nvPr/>
        </p:nvPicPr>
        <p:blipFill rotWithShape="1">
          <a:blip r:embed="rId4">
            <a:alphaModFix/>
          </a:blip>
          <a:srcRect b="7974" l="72078" r="0" t="0"/>
          <a:stretch/>
        </p:blipFill>
        <p:spPr>
          <a:xfrm rot="5400000">
            <a:off x="4857750" y="-2295525"/>
            <a:ext cx="2476500" cy="8035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7"/>
          <p:cNvSpPr txBox="1"/>
          <p:nvPr>
            <p:ph type="title"/>
          </p:nvPr>
        </p:nvSpPr>
        <p:spPr>
          <a:xfrm>
            <a:off x="838200" y="365125"/>
            <a:ext cx="10515600" cy="8794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Fuzzy Logic Control(FLC) Systems </a:t>
            </a:r>
            <a:endParaRPr/>
          </a:p>
        </p:txBody>
      </p:sp>
      <p:sp>
        <p:nvSpPr>
          <p:cNvPr id="123" name="Google Shape;123;p7"/>
          <p:cNvSpPr txBox="1"/>
          <p:nvPr>
            <p:ph idx="1" type="body"/>
          </p:nvPr>
        </p:nvSpPr>
        <p:spPr>
          <a:xfrm>
            <a:off x="595630" y="1125855"/>
            <a:ext cx="10920095" cy="50514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</a:pPr>
            <a:r>
              <a:rPr b="1" lang="en-US" sz="1900">
                <a:latin typeface="Times New Roman"/>
                <a:ea typeface="Times New Roman"/>
                <a:cs typeface="Times New Roman"/>
                <a:sym typeface="Times New Roman"/>
              </a:rPr>
              <a:t> Introduction</a:t>
            </a:r>
            <a:endParaRPr b="1" sz="1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</a:pPr>
            <a:r>
              <a:rPr lang="en-US" sz="1900">
                <a:latin typeface="Times New Roman"/>
                <a:ea typeface="Times New Roman"/>
                <a:cs typeface="Times New Roman"/>
                <a:sym typeface="Times New Roman"/>
              </a:rPr>
              <a:t>FLC is the most active research area in the application of fuzzy set theory, fuzzy reasoning and fuzzy logic.</a:t>
            </a:r>
            <a:endParaRPr sz="1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</a:pPr>
            <a:r>
              <a:rPr lang="en-US" sz="1900">
                <a:latin typeface="Times New Roman"/>
                <a:ea typeface="Times New Roman"/>
                <a:cs typeface="Times New Roman"/>
                <a:sym typeface="Times New Roman"/>
              </a:rPr>
              <a:t>FLC appliactions extends from</a:t>
            </a:r>
            <a:r>
              <a:rPr lang="en-US" sz="19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industrial process control to biomedical instrumentation and securities.</a:t>
            </a:r>
            <a:endParaRPr sz="190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Pts val="1900"/>
              <a:buNone/>
            </a:pPr>
            <a:r>
              <a:rPr lang="en-US" sz="19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Compared to conventional control techniques , FLC has been best utilized in complex  ill-defined problems, which can be controlled by efficient human operator without knowledge of their underlying dynamics.</a:t>
            </a:r>
            <a:endParaRPr sz="190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</a:pPr>
            <a:r>
              <a:t/>
            </a:r>
            <a:endParaRPr sz="190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</a:pPr>
            <a:r>
              <a:rPr b="1" i="1" lang="en-US" sz="1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basic concept behind FLC is to “utilize the expert knowledge and experience of a human operator” for  designing a controller for controlling an application process whose input-output relationship is given by a  collection of </a:t>
            </a:r>
            <a:r>
              <a:rPr b="1" i="1" lang="en-US" sz="19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fuzzy control rules using linguistic variables</a:t>
            </a:r>
            <a:r>
              <a:rPr b="1" i="1" lang="en-US" sz="1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instead of a complicated dynamic model. </a:t>
            </a:r>
            <a:endParaRPr b="1" i="1" sz="1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</a:pPr>
            <a:r>
              <a:rPr lang="en-US" sz="1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fuzzy control rules are basically </a:t>
            </a:r>
            <a:r>
              <a:rPr lang="en-US" sz="19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IF-THEN rules. </a:t>
            </a:r>
            <a:endParaRPr sz="190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</a:pPr>
            <a:r>
              <a:rPr lang="en-US" sz="1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</a:t>
            </a:r>
            <a:r>
              <a:rPr lang="en-US" sz="19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linguistic variables, fuzzy control rules and fuzzy appropriate  reasoning</a:t>
            </a:r>
            <a:r>
              <a:rPr lang="en-US" sz="1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are best utilized for designing the controller.</a:t>
            </a:r>
            <a:endParaRPr sz="1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900"/>
              <a:buNone/>
            </a:pPr>
            <a:r>
              <a:rPr lang="en-US" sz="1900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linguistic variable provides approximate characterization of a complex problem.</a:t>
            </a:r>
            <a:endParaRPr sz="190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8"/>
          <p:cNvSpPr txBox="1"/>
          <p:nvPr>
            <p:ph type="title"/>
          </p:nvPr>
        </p:nvSpPr>
        <p:spPr>
          <a:xfrm>
            <a:off x="838200" y="365125"/>
            <a:ext cx="10515600" cy="91059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1" lang="en-US" sz="3200"/>
              <a:t>Basic structure and design methodologies of an FLC model.</a:t>
            </a:r>
            <a:endParaRPr b="1" sz="3200"/>
          </a:p>
        </p:txBody>
      </p:sp>
      <p:sp>
        <p:nvSpPr>
          <p:cNvPr id="129" name="Google Shape;129;p8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sz="2000"/>
              <a:t>FLC is strongly based on the concepts of </a:t>
            </a:r>
            <a:endParaRPr sz="2000"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fuzzy sets,</a:t>
            </a:r>
            <a:endParaRPr sz="2000"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 fuzzy relations, </a:t>
            </a:r>
            <a:endParaRPr sz="2000"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fuzzy membership functions, </a:t>
            </a:r>
            <a:endParaRPr sz="2000"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defuzzification, </a:t>
            </a:r>
            <a:endParaRPr sz="2000"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fuzzy rule-based systems and</a:t>
            </a:r>
            <a:endParaRPr sz="2000"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approximate reasoning</a:t>
            </a:r>
            <a:endParaRPr sz="20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Application of FLC Systems</a:t>
            </a:r>
            <a:endParaRPr/>
          </a:p>
        </p:txBody>
      </p:sp>
      <p:sp>
        <p:nvSpPr>
          <p:cNvPr id="135" name="Google Shape;135;p9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5000" lnSpcReduction="20000"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FLC systems find a wide range of application in various</a:t>
            </a:r>
            <a:r>
              <a:rPr lang="en-US">
                <a:solidFill>
                  <a:srgbClr val="FF0000"/>
                </a:solidFill>
              </a:rPr>
              <a:t> industrial and commercial products and systems. </a:t>
            </a:r>
            <a:endParaRPr>
              <a:solidFill>
                <a:srgbClr val="FF0000"/>
              </a:solidFill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In several applications- related to nonlinear, time-varying, ill-defined systems and also complex systems -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FLC systems have proved to be very efficient in comparison with other conventional control systems. </a:t>
            </a:r>
            <a:endParaRPr/>
          </a:p>
          <a:p>
            <a:pPr indent="-12192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The applications of FLC systems include: 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1. traffic control; 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2. steam engine; 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3. aircraft flight control; 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4. missile control; 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5. adaptive control;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2020-10-07T16:49:00Z</dcterms:creat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1033-11.2.0.10017</vt:lpwstr>
  </property>
</Properties>
</file>